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7" r:id="rId4"/>
    <p:sldId id="259" r:id="rId5"/>
    <p:sldId id="276" r:id="rId6"/>
    <p:sldId id="260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2DF7B"/>
    <a:srgbClr val="F1B18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47" autoAdjust="0"/>
  </p:normalViewPr>
  <p:slideViewPr>
    <p:cSldViewPr snapToGrid="0">
      <p:cViewPr varScale="1">
        <p:scale>
          <a:sx n="60" d="100"/>
          <a:sy n="60" d="100"/>
        </p:scale>
        <p:origin x="66" y="1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81F84-A2D3-4CF2-AE6B-735C40FDC54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27F81-B74F-423D-B422-4DE19DBDE3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15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27F81-B74F-423D-B422-4DE19DBDE32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91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4C98C4A-2BED-4198-8D3E-DFE934911B3A}" type="datetimeFigureOut">
              <a:rPr lang="zh-CN" altLang="en-US" smtClean="0"/>
              <a:t>2016/5/17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C7FE1D-CEC8-499F-A461-5E7F2FEFFE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ng10bbs.com/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10bbs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7559" y="132330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YS-F1Pro</a:t>
            </a:r>
            <a:r>
              <a:rPr lang="zh-CN" altLang="zh-CN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开发板</a:t>
            </a:r>
            <a:endParaRPr lang="zh-CN" altLang="en-US" sz="32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99682" y="838467"/>
            <a:ext cx="2668518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FF00"/>
                </a:solidFill>
              </a:rPr>
              <a:t>YS-F1Pro</a:t>
            </a:r>
            <a:r>
              <a:rPr lang="zh-CN" altLang="zh-CN" b="1" dirty="0">
                <a:solidFill>
                  <a:srgbClr val="FFFF00"/>
                </a:solidFill>
              </a:rPr>
              <a:t>开发板是硬石团队研发的针</a:t>
            </a:r>
            <a:r>
              <a:rPr lang="zh-CN" altLang="zh-CN" b="1" dirty="0" smtClean="0">
                <a:solidFill>
                  <a:srgbClr val="FFFF00"/>
                </a:solidFill>
              </a:rPr>
              <a:t>对</a:t>
            </a:r>
            <a:r>
              <a:rPr lang="en-US" altLang="zh-CN" b="1" dirty="0" smtClean="0">
                <a:solidFill>
                  <a:srgbClr val="FFFF00"/>
                </a:solidFill>
              </a:rPr>
              <a:t>STM32F103</a:t>
            </a:r>
            <a:r>
              <a:rPr lang="zh-CN" altLang="zh-CN" b="1" dirty="0">
                <a:solidFill>
                  <a:srgbClr val="FFFF00"/>
                </a:solidFill>
              </a:rPr>
              <a:t>芯片的综合性实验测试平台</a:t>
            </a:r>
            <a:r>
              <a:rPr lang="zh-CN" altLang="zh-CN" b="1" dirty="0" smtClean="0">
                <a:solidFill>
                  <a:srgbClr val="FFFF00"/>
                </a:solidFill>
              </a:rPr>
              <a:t>，开</a:t>
            </a:r>
            <a:r>
              <a:rPr lang="zh-CN" altLang="zh-CN" b="1" dirty="0">
                <a:solidFill>
                  <a:srgbClr val="FFFF00"/>
                </a:solidFill>
              </a:rPr>
              <a:t>发板几乎囊括了芯片所有的外设</a:t>
            </a:r>
            <a:r>
              <a:rPr lang="zh-CN" altLang="zh-CN" b="1" dirty="0" smtClean="0">
                <a:solidFill>
                  <a:srgbClr val="FFFF00"/>
                </a:solidFill>
              </a:rPr>
              <a:t>，</a:t>
            </a:r>
            <a:r>
              <a:rPr lang="zh-CN" altLang="en-US" b="1" dirty="0" smtClean="0">
                <a:solidFill>
                  <a:srgbClr val="FFFF00"/>
                </a:solidFill>
              </a:rPr>
              <a:t>是定位在初学者入门学习的一款高性价比</a:t>
            </a:r>
            <a:r>
              <a:rPr lang="en-US" altLang="zh-CN" b="1" dirty="0" smtClean="0">
                <a:solidFill>
                  <a:srgbClr val="FFFF00"/>
                </a:solidFill>
              </a:rPr>
              <a:t>STM32</a:t>
            </a:r>
            <a:r>
              <a:rPr lang="zh-CN" altLang="en-US" b="1" dirty="0" smtClean="0">
                <a:solidFill>
                  <a:srgbClr val="FFFF00"/>
                </a:solidFill>
              </a:rPr>
              <a:t>开发板。</a:t>
            </a:r>
            <a:endParaRPr lang="zh-CN" altLang="zh-CN" b="1" dirty="0">
              <a:solidFill>
                <a:srgbClr val="FFFF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6" y="838467"/>
            <a:ext cx="8560096" cy="6019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01" y="2641600"/>
            <a:ext cx="5988899" cy="4216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6804" y="160905"/>
            <a:ext cx="4730115" cy="83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W5500</a:t>
            </a:r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以太网模块</a:t>
            </a:r>
            <a:endParaRPr lang="zh-CN" alt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2100" y="1016000"/>
            <a:ext cx="8816837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模块特点：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1.</a:t>
            </a:r>
            <a:r>
              <a:rPr lang="zh-CN" altLang="en-US" sz="2400" dirty="0" smtClean="0">
                <a:solidFill>
                  <a:srgbClr val="FFFF00"/>
                </a:solidFill>
              </a:rPr>
              <a:t>支</a:t>
            </a:r>
            <a:r>
              <a:rPr lang="zh-CN" altLang="en-US" sz="2400" dirty="0">
                <a:solidFill>
                  <a:srgbClr val="FFFF00"/>
                </a:solidFill>
              </a:rPr>
              <a:t>持</a:t>
            </a:r>
            <a:r>
              <a:rPr lang="en-US" altLang="zh-CN" sz="2400" dirty="0">
                <a:solidFill>
                  <a:srgbClr val="FFFF00"/>
                </a:solidFill>
              </a:rPr>
              <a:t>TCP/IP</a:t>
            </a:r>
            <a:r>
              <a:rPr lang="zh-CN" altLang="en-US" sz="2400" dirty="0">
                <a:solidFill>
                  <a:srgbClr val="FFFF00"/>
                </a:solidFill>
              </a:rPr>
              <a:t>协议：</a:t>
            </a:r>
            <a:r>
              <a:rPr lang="en-US" altLang="zh-CN" sz="2400" dirty="0">
                <a:solidFill>
                  <a:srgbClr val="FFFF00"/>
                </a:solidFill>
              </a:rPr>
              <a:t>TCP, UDP, ICMP, IGMP, IPv4, ARP, </a:t>
            </a:r>
            <a:r>
              <a:rPr lang="en-US" altLang="zh-CN" sz="2400" dirty="0" err="1">
                <a:solidFill>
                  <a:srgbClr val="FFFF00"/>
                </a:solidFill>
              </a:rPr>
              <a:t>PPPoE</a:t>
            </a:r>
            <a:endParaRPr lang="en-US" altLang="zh-CN" sz="2400" dirty="0">
              <a:solidFill>
                <a:srgbClr val="FFFF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2.</a:t>
            </a:r>
            <a:r>
              <a:rPr lang="zh-CN" altLang="en-US" sz="2400" dirty="0" smtClean="0">
                <a:solidFill>
                  <a:srgbClr val="FFFF00"/>
                </a:solidFill>
              </a:rPr>
              <a:t>内</a:t>
            </a:r>
            <a:r>
              <a:rPr lang="zh-CN" altLang="en-US" sz="2400" dirty="0">
                <a:solidFill>
                  <a:srgbClr val="FFFF00"/>
                </a:solidFill>
              </a:rPr>
              <a:t>嵌</a:t>
            </a:r>
            <a:r>
              <a:rPr lang="en-US" altLang="zh-CN" sz="2400" dirty="0">
                <a:solidFill>
                  <a:srgbClr val="FFFF00"/>
                </a:solidFill>
              </a:rPr>
              <a:t>10/100Mbps</a:t>
            </a:r>
            <a:r>
              <a:rPr lang="zh-CN" altLang="en-US" sz="2400" dirty="0">
                <a:solidFill>
                  <a:srgbClr val="FFFF00"/>
                </a:solidFill>
              </a:rPr>
              <a:t>以太网物理层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3.</a:t>
            </a:r>
            <a:r>
              <a:rPr lang="zh-CN" altLang="en-US" sz="2400" dirty="0" smtClean="0">
                <a:solidFill>
                  <a:srgbClr val="FFFF00"/>
                </a:solidFill>
              </a:rPr>
              <a:t>硬</a:t>
            </a:r>
            <a:r>
              <a:rPr lang="zh-CN" altLang="en-US" sz="2400" dirty="0">
                <a:solidFill>
                  <a:srgbClr val="FFFF00"/>
                </a:solidFill>
              </a:rPr>
              <a:t>件以太网协议栈网络模块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4.</a:t>
            </a:r>
            <a:r>
              <a:rPr lang="zh-CN" altLang="en-US" sz="2400" dirty="0" smtClean="0">
                <a:solidFill>
                  <a:srgbClr val="FFFF00"/>
                </a:solidFill>
              </a:rPr>
              <a:t>支</a:t>
            </a:r>
            <a:r>
              <a:rPr lang="zh-CN" altLang="en-US" sz="2400" dirty="0">
                <a:solidFill>
                  <a:srgbClr val="FFFF00"/>
                </a:solidFill>
              </a:rPr>
              <a:t>持</a:t>
            </a:r>
            <a:r>
              <a:rPr lang="en-US" altLang="zh-CN" sz="2400" dirty="0">
                <a:solidFill>
                  <a:srgbClr val="FFFF00"/>
                </a:solidFill>
              </a:rPr>
              <a:t>8</a:t>
            </a:r>
            <a:r>
              <a:rPr lang="zh-CN" altLang="en-US" sz="2400" dirty="0">
                <a:solidFill>
                  <a:srgbClr val="FFFF00"/>
                </a:solidFill>
              </a:rPr>
              <a:t>个独立的端口（</a:t>
            </a:r>
            <a:r>
              <a:rPr lang="en-US" altLang="zh-CN" sz="2400" dirty="0">
                <a:solidFill>
                  <a:srgbClr val="FFFF00"/>
                </a:solidFill>
              </a:rPr>
              <a:t>Socket</a:t>
            </a:r>
            <a:r>
              <a:rPr lang="zh-CN" altLang="en-US" sz="2400" dirty="0">
                <a:solidFill>
                  <a:srgbClr val="FFFF00"/>
                </a:solidFill>
              </a:rPr>
              <a:t>）同时连接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5.</a:t>
            </a:r>
            <a:r>
              <a:rPr lang="zh-CN" altLang="en-US" sz="2400" dirty="0" smtClean="0">
                <a:solidFill>
                  <a:srgbClr val="FFFF00"/>
                </a:solidFill>
              </a:rPr>
              <a:t>接</a:t>
            </a:r>
            <a:r>
              <a:rPr lang="zh-CN" altLang="en-US" sz="2400" dirty="0">
                <a:solidFill>
                  <a:srgbClr val="FFFF00"/>
                </a:solidFill>
              </a:rPr>
              <a:t>口简单（</a:t>
            </a:r>
            <a:r>
              <a:rPr lang="en-US" altLang="zh-CN" sz="2400" dirty="0">
                <a:solidFill>
                  <a:srgbClr val="FFFF00"/>
                </a:solidFill>
              </a:rPr>
              <a:t>SPI</a:t>
            </a:r>
            <a:r>
              <a:rPr lang="zh-CN" altLang="en-US" sz="2400" dirty="0">
                <a:solidFill>
                  <a:srgbClr val="FFFF00"/>
                </a:solidFill>
              </a:rPr>
              <a:t>接口）</a:t>
            </a:r>
          </a:p>
          <a:p>
            <a:endParaRPr lang="zh-CN" altLang="en-US" sz="2400" dirty="0" smtClean="0">
              <a:solidFill>
                <a:srgbClr val="FFFF00"/>
              </a:solidFill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</a:rPr>
              <a:t>基</a:t>
            </a:r>
            <a:r>
              <a:rPr lang="zh-CN" altLang="en-US" sz="2400" b="1" dirty="0">
                <a:solidFill>
                  <a:srgbClr val="FF0000"/>
                </a:solidFill>
              </a:rPr>
              <a:t>本参数：</a:t>
            </a:r>
          </a:p>
          <a:p>
            <a:r>
              <a:rPr lang="zh-CN" altLang="en-US" sz="2400" dirty="0">
                <a:solidFill>
                  <a:srgbClr val="FFFF00"/>
                </a:solidFill>
              </a:rPr>
              <a:t>产品型号：</a:t>
            </a:r>
            <a:r>
              <a:rPr lang="en-US" altLang="zh-CN" sz="2400" dirty="0">
                <a:solidFill>
                  <a:srgbClr val="FFFF00"/>
                </a:solidFill>
              </a:rPr>
              <a:t>YS-W5500</a:t>
            </a:r>
            <a:r>
              <a:rPr lang="zh-CN" altLang="en-US" sz="2400" dirty="0">
                <a:solidFill>
                  <a:srgbClr val="FFFF00"/>
                </a:solidFill>
              </a:rPr>
              <a:t>以太网模块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接</a:t>
            </a:r>
            <a:r>
              <a:rPr lang="zh-CN" altLang="en-US" sz="2400" dirty="0">
                <a:solidFill>
                  <a:srgbClr val="FFFF00"/>
                </a:solidFill>
              </a:rPr>
              <a:t>口方式：</a:t>
            </a:r>
            <a:r>
              <a:rPr lang="en-US" altLang="zh-CN" sz="2400" dirty="0">
                <a:solidFill>
                  <a:srgbClr val="FFFF00"/>
                </a:solidFill>
              </a:rPr>
              <a:t>SPI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外</a:t>
            </a:r>
            <a:r>
              <a:rPr lang="zh-CN" altLang="en-US" sz="2400" dirty="0">
                <a:solidFill>
                  <a:srgbClr val="FFFF00"/>
                </a:solidFill>
              </a:rPr>
              <a:t>形尺寸：</a:t>
            </a:r>
            <a:r>
              <a:rPr lang="en-US" altLang="zh-CN" sz="2400" dirty="0">
                <a:solidFill>
                  <a:srgbClr val="FFFF00"/>
                </a:solidFill>
              </a:rPr>
              <a:t>70mm*19mm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</a:t>
            </a:r>
            <a:r>
              <a:rPr lang="zh-CN" altLang="en-US" sz="2400" dirty="0">
                <a:solidFill>
                  <a:srgbClr val="FFFF00"/>
                </a:solidFill>
              </a:rPr>
              <a:t>作电压：</a:t>
            </a:r>
            <a:r>
              <a:rPr lang="en-US" altLang="zh-CN" sz="2400" dirty="0">
                <a:solidFill>
                  <a:srgbClr val="FFFF00"/>
                </a:solidFill>
              </a:rPr>
              <a:t>DC3.3V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</a:t>
            </a:r>
            <a:r>
              <a:rPr lang="zh-CN" altLang="en-US" sz="2400" dirty="0">
                <a:solidFill>
                  <a:srgbClr val="FFFF00"/>
                </a:solidFill>
              </a:rPr>
              <a:t>作电流：</a:t>
            </a:r>
            <a:r>
              <a:rPr lang="en-US" altLang="zh-CN" sz="2400" dirty="0">
                <a:solidFill>
                  <a:srgbClr val="FFFF00"/>
                </a:solidFill>
              </a:rPr>
              <a:t>150Ma(Max)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37" y="0"/>
            <a:ext cx="3830163" cy="343988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95434" y="171065"/>
            <a:ext cx="5093970" cy="83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3.5</a:t>
            </a:r>
            <a:r>
              <a:rPr lang="zh-CN" altLang="en-US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寸</a:t>
            </a:r>
            <a:r>
              <a:rPr lang="en-US" altLang="zh-CN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TFT</a:t>
            </a:r>
            <a:r>
              <a:rPr lang="zh-CN" altLang="en-US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液晶屏模</a:t>
            </a:r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块</a:t>
            </a:r>
            <a:endParaRPr lang="zh-CN" alt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2100" y="1016000"/>
            <a:ext cx="454483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模块特点：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1.</a:t>
            </a:r>
            <a:r>
              <a:rPr lang="zh-CN" altLang="en-US" sz="2400" dirty="0" smtClean="0">
                <a:solidFill>
                  <a:srgbClr val="FFFF00"/>
                </a:solidFill>
              </a:rPr>
              <a:t>钢</a:t>
            </a:r>
            <a:r>
              <a:rPr lang="zh-CN" altLang="en-US" sz="2400" dirty="0">
                <a:solidFill>
                  <a:srgbClr val="FFFF00"/>
                </a:solidFill>
              </a:rPr>
              <a:t>化玻璃触摸屏（电阻屏）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2.16</a:t>
            </a:r>
            <a:r>
              <a:rPr lang="zh-CN" altLang="en-US" sz="2400" dirty="0">
                <a:solidFill>
                  <a:srgbClr val="FFFF00"/>
                </a:solidFill>
              </a:rPr>
              <a:t>位色显示支持（</a:t>
            </a:r>
            <a:r>
              <a:rPr lang="en-US" altLang="zh-CN" sz="2400" dirty="0">
                <a:solidFill>
                  <a:srgbClr val="FFFF00"/>
                </a:solidFill>
              </a:rPr>
              <a:t>6</a:t>
            </a:r>
            <a:r>
              <a:rPr lang="zh-CN" altLang="en-US" sz="2400" dirty="0">
                <a:solidFill>
                  <a:srgbClr val="FFFF00"/>
                </a:solidFill>
              </a:rPr>
              <a:t>万</a:t>
            </a:r>
            <a:r>
              <a:rPr lang="en-US" altLang="zh-CN" sz="2400" dirty="0">
                <a:solidFill>
                  <a:srgbClr val="FFFF00"/>
                </a:solidFill>
              </a:rPr>
              <a:t>4</a:t>
            </a:r>
            <a:r>
              <a:rPr lang="zh-CN" altLang="en-US" sz="2400" dirty="0">
                <a:solidFill>
                  <a:srgbClr val="FFFF00"/>
                </a:solidFill>
              </a:rPr>
              <a:t>千色）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3.</a:t>
            </a:r>
            <a:r>
              <a:rPr lang="zh-CN" altLang="en-US" sz="2400" dirty="0" smtClean="0">
                <a:solidFill>
                  <a:srgbClr val="FFFF00"/>
                </a:solidFill>
              </a:rPr>
              <a:t>自</a:t>
            </a:r>
            <a:r>
              <a:rPr lang="zh-CN" altLang="en-US" sz="2400" dirty="0">
                <a:solidFill>
                  <a:srgbClr val="FFFF00"/>
                </a:solidFill>
              </a:rPr>
              <a:t>带驱动器，单片机直</a:t>
            </a:r>
            <a:r>
              <a:rPr lang="zh-CN" altLang="en-US" sz="2400" dirty="0" smtClean="0">
                <a:solidFill>
                  <a:srgbClr val="FFFF00"/>
                </a:solidFill>
              </a:rPr>
              <a:t>驱</a:t>
            </a:r>
            <a:endParaRPr lang="en-US" altLang="zh-CN" sz="2400" dirty="0" smtClean="0">
              <a:solidFill>
                <a:srgbClr val="FFFF00"/>
              </a:solidFill>
            </a:endParaRPr>
          </a:p>
          <a:p>
            <a:endParaRPr lang="zh-CN" altLang="en-US" sz="2400" dirty="0" smtClean="0">
              <a:solidFill>
                <a:srgbClr val="FFFF00"/>
              </a:solidFill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</a:rPr>
              <a:t>基</a:t>
            </a:r>
            <a:r>
              <a:rPr lang="zh-CN" altLang="en-US" sz="2400" b="1" dirty="0">
                <a:solidFill>
                  <a:srgbClr val="FF0000"/>
                </a:solidFill>
              </a:rPr>
              <a:t>本参数：</a:t>
            </a:r>
          </a:p>
          <a:p>
            <a:r>
              <a:rPr lang="zh-CN" altLang="en-US" sz="2400" dirty="0">
                <a:solidFill>
                  <a:srgbClr val="FFFF00"/>
                </a:solidFill>
              </a:rPr>
              <a:t>产品型号：</a:t>
            </a:r>
            <a:r>
              <a:rPr lang="en-US" altLang="zh-CN" sz="2400" dirty="0">
                <a:solidFill>
                  <a:srgbClr val="FFFF00"/>
                </a:solidFill>
              </a:rPr>
              <a:t>YS-3.5</a:t>
            </a:r>
            <a:r>
              <a:rPr lang="zh-CN" altLang="en-US" sz="2400" dirty="0">
                <a:solidFill>
                  <a:srgbClr val="FFFF00"/>
                </a:solidFill>
              </a:rPr>
              <a:t>寸</a:t>
            </a:r>
            <a:r>
              <a:rPr lang="en-US" altLang="zh-CN" sz="2400" dirty="0">
                <a:solidFill>
                  <a:srgbClr val="FFFF00"/>
                </a:solidFill>
              </a:rPr>
              <a:t>TFTLCD</a:t>
            </a:r>
            <a:r>
              <a:rPr lang="zh-CN" altLang="en-US" sz="2400" dirty="0">
                <a:solidFill>
                  <a:srgbClr val="FFFF00"/>
                </a:solidFill>
              </a:rPr>
              <a:t>模块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分</a:t>
            </a:r>
            <a:r>
              <a:rPr lang="zh-CN" altLang="en-US" sz="2400" dirty="0">
                <a:solidFill>
                  <a:srgbClr val="FFFF00"/>
                </a:solidFill>
              </a:rPr>
              <a:t>辨率：</a:t>
            </a:r>
            <a:r>
              <a:rPr lang="en-US" altLang="zh-CN" sz="2400" dirty="0">
                <a:solidFill>
                  <a:srgbClr val="FFFF00"/>
                </a:solidFill>
              </a:rPr>
              <a:t>480*320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驱</a:t>
            </a:r>
            <a:r>
              <a:rPr lang="zh-CN" altLang="en-US" sz="2400" dirty="0">
                <a:solidFill>
                  <a:srgbClr val="FFFF00"/>
                </a:solidFill>
              </a:rPr>
              <a:t>动</a:t>
            </a:r>
            <a:r>
              <a:rPr lang="en-US" altLang="zh-CN" sz="2400" dirty="0">
                <a:solidFill>
                  <a:srgbClr val="FFFF00"/>
                </a:solidFill>
              </a:rPr>
              <a:t>IC</a:t>
            </a:r>
            <a:r>
              <a:rPr lang="zh-CN" altLang="en-US" sz="2400" dirty="0">
                <a:solidFill>
                  <a:srgbClr val="FFFF00"/>
                </a:solidFill>
              </a:rPr>
              <a:t>：</a:t>
            </a:r>
            <a:r>
              <a:rPr lang="en-US" altLang="zh-CN" sz="2400" dirty="0">
                <a:solidFill>
                  <a:srgbClr val="FFFF00"/>
                </a:solidFill>
              </a:rPr>
              <a:t>ILI9488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</a:t>
            </a:r>
            <a:r>
              <a:rPr lang="zh-CN" altLang="en-US" sz="2400" dirty="0">
                <a:solidFill>
                  <a:srgbClr val="FFFF00"/>
                </a:solidFill>
              </a:rPr>
              <a:t>作电压：</a:t>
            </a:r>
            <a:r>
              <a:rPr lang="en-US" altLang="zh-CN" sz="2400" dirty="0">
                <a:solidFill>
                  <a:srgbClr val="FFFF00"/>
                </a:solidFill>
              </a:rPr>
              <a:t>DC3.3V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外</a:t>
            </a:r>
            <a:r>
              <a:rPr lang="zh-CN" altLang="en-US" sz="2400" dirty="0">
                <a:solidFill>
                  <a:srgbClr val="FFFF00"/>
                </a:solidFill>
              </a:rPr>
              <a:t>形尺寸：</a:t>
            </a:r>
            <a:r>
              <a:rPr lang="en-US" altLang="zh-CN" sz="2400" dirty="0" smtClean="0">
                <a:solidFill>
                  <a:srgbClr val="FFFF00"/>
                </a:solidFill>
              </a:rPr>
              <a:t>98mm*57mm</a:t>
            </a:r>
          </a:p>
          <a:p>
            <a:r>
              <a:rPr lang="zh-CN" altLang="en-US" sz="2400" dirty="0">
                <a:solidFill>
                  <a:srgbClr val="FFFF00"/>
                </a:solidFill>
              </a:rPr>
              <a:t>工作电流： </a:t>
            </a:r>
            <a:r>
              <a:rPr lang="en-US" altLang="zh-CN" sz="2400" dirty="0">
                <a:solidFill>
                  <a:srgbClr val="FFFF00"/>
                </a:solidFill>
              </a:rPr>
              <a:t>110mA</a:t>
            </a:r>
            <a:r>
              <a:rPr lang="zh-CN" altLang="en-US" sz="2400" dirty="0">
                <a:solidFill>
                  <a:srgbClr val="FFFF00"/>
                </a:solidFill>
              </a:rPr>
              <a:t>（</a:t>
            </a:r>
            <a:r>
              <a:rPr lang="en-US" altLang="zh-CN" sz="2400" dirty="0">
                <a:solidFill>
                  <a:srgbClr val="FFFF00"/>
                </a:solidFill>
              </a:rPr>
              <a:t>max</a:t>
            </a:r>
            <a:r>
              <a:rPr lang="zh-CN" altLang="en-US" sz="2400" dirty="0">
                <a:solidFill>
                  <a:srgbClr val="FFFF00"/>
                </a:solidFill>
              </a:rPr>
              <a:t>）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</a:t>
            </a:r>
            <a:r>
              <a:rPr lang="zh-CN" altLang="en-US" sz="2400" dirty="0">
                <a:solidFill>
                  <a:srgbClr val="FFFF00"/>
                </a:solidFill>
              </a:rPr>
              <a:t>作环境：</a:t>
            </a:r>
            <a:r>
              <a:rPr lang="en-US" altLang="zh-CN" sz="2400" dirty="0">
                <a:solidFill>
                  <a:srgbClr val="FFFF00"/>
                </a:solidFill>
              </a:rPr>
              <a:t>-</a:t>
            </a:r>
            <a:r>
              <a:rPr lang="en-US" altLang="zh-CN" sz="2400" dirty="0" smtClean="0">
                <a:solidFill>
                  <a:srgbClr val="FFFF00"/>
                </a:solidFill>
              </a:rPr>
              <a:t>15°C~80°C</a:t>
            </a:r>
            <a:endParaRPr lang="en-US" altLang="zh-CN" sz="2400" dirty="0">
              <a:solidFill>
                <a:srgbClr val="FFFF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603" y="3096169"/>
            <a:ext cx="5199674" cy="36938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3047696" cy="717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2512"/>
            <a:ext cx="6780843" cy="38154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28" y="1526218"/>
            <a:ext cx="4717772" cy="533178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86729" y="734189"/>
            <a:ext cx="7277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支持的软件：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1.ST</a:t>
            </a:r>
            <a:r>
              <a:rPr lang="zh-CN" altLang="en-US" sz="2400" dirty="0">
                <a:solidFill>
                  <a:srgbClr val="FFFF00"/>
                </a:solidFill>
              </a:rPr>
              <a:t>官方集成开发环境软</a:t>
            </a:r>
            <a:r>
              <a:rPr lang="zh-CN" altLang="en-US" sz="2400" dirty="0" smtClean="0">
                <a:solidFill>
                  <a:srgbClr val="FFFF00"/>
                </a:solidFill>
              </a:rPr>
              <a:t>件</a:t>
            </a:r>
            <a:r>
              <a:rPr lang="en-US" altLang="zh-CN" sz="2400" dirty="0" smtClean="0">
                <a:solidFill>
                  <a:srgbClr val="FFFF00"/>
                </a:solidFill>
              </a:rPr>
              <a:t>STVD</a:t>
            </a:r>
            <a:r>
              <a:rPr lang="zh-CN" altLang="en-US" sz="2400" dirty="0" smtClean="0">
                <a:solidFill>
                  <a:srgbClr val="FFFF00"/>
                </a:solidFill>
              </a:rPr>
              <a:t>和</a:t>
            </a:r>
            <a:r>
              <a:rPr lang="zh-CN" altLang="en-US" sz="2400" dirty="0">
                <a:solidFill>
                  <a:srgbClr val="FFFF00"/>
                </a:solidFill>
              </a:rPr>
              <a:t>烧录软</a:t>
            </a:r>
            <a:r>
              <a:rPr lang="zh-CN" altLang="en-US" sz="2400" dirty="0" smtClean="0">
                <a:solidFill>
                  <a:srgbClr val="FFFF00"/>
                </a:solidFill>
              </a:rPr>
              <a:t>件</a:t>
            </a:r>
            <a:r>
              <a:rPr lang="en-US" altLang="zh-CN" sz="2400" dirty="0" smtClean="0">
                <a:solidFill>
                  <a:srgbClr val="FFFF00"/>
                </a:solidFill>
              </a:rPr>
              <a:t>STVP</a:t>
            </a:r>
            <a:r>
              <a:rPr lang="zh-CN" altLang="en-US" sz="2400" dirty="0" smtClean="0">
                <a:solidFill>
                  <a:srgbClr val="FFFF00"/>
                </a:solidFill>
              </a:rPr>
              <a:t>。</a:t>
            </a:r>
            <a:endParaRPr lang="zh-CN" altLang="en-US" sz="2400" dirty="0">
              <a:solidFill>
                <a:srgbClr val="FFFF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2.</a:t>
            </a:r>
            <a:r>
              <a:rPr lang="zh-CN" altLang="en-US" sz="2400" dirty="0" smtClean="0">
                <a:solidFill>
                  <a:srgbClr val="FFFF00"/>
                </a:solidFill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</a:rPr>
              <a:t>IAR</a:t>
            </a:r>
            <a:r>
              <a:rPr lang="zh-CN" altLang="en-US" sz="2400" dirty="0">
                <a:solidFill>
                  <a:srgbClr val="FFFF00"/>
                </a:solidFill>
              </a:rPr>
              <a:t>和</a:t>
            </a:r>
            <a:r>
              <a:rPr lang="en-US" altLang="zh-CN" sz="2400" dirty="0" err="1" smtClean="0">
                <a:solidFill>
                  <a:srgbClr val="FFFF00"/>
                </a:solidFill>
              </a:rPr>
              <a:t>Keil</a:t>
            </a:r>
            <a:r>
              <a:rPr lang="zh-CN" altLang="en-US" sz="2400" dirty="0" smtClean="0">
                <a:solidFill>
                  <a:srgbClr val="FFFF00"/>
                </a:solidFill>
              </a:rPr>
              <a:t>等</a:t>
            </a:r>
            <a:r>
              <a:rPr lang="en-US" altLang="zh-CN" sz="2400" dirty="0" smtClean="0">
                <a:solidFill>
                  <a:srgbClr val="FFFF00"/>
                </a:solidFill>
              </a:rPr>
              <a:t>STM32</a:t>
            </a:r>
            <a:r>
              <a:rPr lang="zh-CN" altLang="en-US" sz="2400" dirty="0">
                <a:solidFill>
                  <a:srgbClr val="FFFF00"/>
                </a:solidFill>
              </a:rPr>
              <a:t>的集成开发环境</a:t>
            </a:r>
            <a:endParaRPr lang="zh-CN" altLang="en-US" sz="2400" dirty="0" smtClean="0">
              <a:solidFill>
                <a:srgbClr val="FFFF00"/>
              </a:solidFill>
            </a:endParaRPr>
          </a:p>
          <a:p>
            <a:r>
              <a:rPr lang="zh-CN" altLang="en-US" sz="2400" b="1" dirty="0">
                <a:solidFill>
                  <a:srgbClr val="FF0000"/>
                </a:solidFill>
              </a:rPr>
              <a:t>支持的器件：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1.</a:t>
            </a:r>
            <a:r>
              <a:rPr lang="zh-CN" altLang="en-US" sz="2400" dirty="0" smtClean="0">
                <a:solidFill>
                  <a:srgbClr val="FFFF00"/>
                </a:solidFill>
              </a:rPr>
              <a:t>支</a:t>
            </a:r>
            <a:r>
              <a:rPr lang="zh-CN" altLang="en-US" sz="2400" dirty="0">
                <a:solidFill>
                  <a:srgbClr val="FFFF00"/>
                </a:solidFill>
              </a:rPr>
              <a:t>持所有带</a:t>
            </a:r>
            <a:r>
              <a:rPr lang="en-US" altLang="zh-CN" sz="2400" dirty="0">
                <a:solidFill>
                  <a:srgbClr val="FFFF00"/>
                </a:solidFill>
              </a:rPr>
              <a:t>SWIM</a:t>
            </a:r>
            <a:r>
              <a:rPr lang="zh-CN" altLang="en-US" sz="2400" dirty="0">
                <a:solidFill>
                  <a:srgbClr val="FFFF00"/>
                </a:solidFill>
              </a:rPr>
              <a:t>接口的</a:t>
            </a:r>
            <a:r>
              <a:rPr lang="en-US" altLang="zh-CN" sz="2400" dirty="0">
                <a:solidFill>
                  <a:srgbClr val="FFFF00"/>
                </a:solidFill>
              </a:rPr>
              <a:t>STM8</a:t>
            </a:r>
            <a:r>
              <a:rPr lang="zh-CN" altLang="en-US" sz="2400" dirty="0">
                <a:solidFill>
                  <a:srgbClr val="FFFF00"/>
                </a:solidFill>
              </a:rPr>
              <a:t>系列单片机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2.</a:t>
            </a:r>
            <a:r>
              <a:rPr lang="zh-CN" altLang="en-US" sz="2400" dirty="0" smtClean="0">
                <a:solidFill>
                  <a:srgbClr val="FFFF00"/>
                </a:solidFill>
              </a:rPr>
              <a:t>支</a:t>
            </a:r>
            <a:r>
              <a:rPr lang="zh-CN" altLang="en-US" sz="2400" dirty="0">
                <a:solidFill>
                  <a:srgbClr val="FFFF00"/>
                </a:solidFill>
              </a:rPr>
              <a:t>持所有带</a:t>
            </a:r>
            <a:r>
              <a:rPr lang="en-US" altLang="zh-CN" sz="2400" dirty="0">
                <a:solidFill>
                  <a:srgbClr val="FFFF00"/>
                </a:solidFill>
              </a:rPr>
              <a:t>JTAG / SWD</a:t>
            </a:r>
            <a:r>
              <a:rPr lang="zh-CN" altLang="en-US" sz="2400" dirty="0">
                <a:solidFill>
                  <a:srgbClr val="FFFF00"/>
                </a:solidFill>
              </a:rPr>
              <a:t>接口的</a:t>
            </a:r>
            <a:r>
              <a:rPr lang="en-US" altLang="zh-CN" sz="2400" dirty="0">
                <a:solidFill>
                  <a:srgbClr val="FFFF00"/>
                </a:solidFill>
              </a:rPr>
              <a:t>STM32</a:t>
            </a:r>
            <a:r>
              <a:rPr lang="zh-CN" altLang="en-US" sz="2400" dirty="0">
                <a:solidFill>
                  <a:srgbClr val="FFFF00"/>
                </a:solidFill>
              </a:rPr>
              <a:t>系列单片机</a:t>
            </a:r>
            <a:endParaRPr lang="en-US" altLang="zh-CN" sz="2400" dirty="0">
              <a:solidFill>
                <a:srgbClr val="FFFF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1609" y="71142"/>
            <a:ext cx="4739005" cy="83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ST-Link V2</a:t>
            </a:r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仿真器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09709" y="119402"/>
            <a:ext cx="3556635" cy="83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MG966R</a:t>
            </a:r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舵机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0500" y="1003300"/>
            <a:ext cx="596830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模块特点：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1.180</a:t>
            </a:r>
            <a:r>
              <a:rPr lang="en-US" altLang="zh-CN" sz="2400" dirty="0">
                <a:solidFill>
                  <a:srgbClr val="FFFF00"/>
                </a:solidFill>
              </a:rPr>
              <a:t>°</a:t>
            </a:r>
            <a:r>
              <a:rPr lang="zh-CN" altLang="en-US" sz="2400" dirty="0">
                <a:solidFill>
                  <a:srgbClr val="FFFF00"/>
                </a:solidFill>
              </a:rPr>
              <a:t>可调控旋转舵机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2.</a:t>
            </a:r>
            <a:r>
              <a:rPr lang="zh-CN" altLang="en-US" sz="2400" dirty="0" smtClean="0">
                <a:solidFill>
                  <a:srgbClr val="FFFF00"/>
                </a:solidFill>
              </a:rPr>
              <a:t>金</a:t>
            </a:r>
            <a:r>
              <a:rPr lang="zh-CN" altLang="en-US" sz="2400" dirty="0">
                <a:solidFill>
                  <a:srgbClr val="FFFF00"/>
                </a:solidFill>
              </a:rPr>
              <a:t>属齿轮，质量上乘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3.11kg/cm</a:t>
            </a:r>
            <a:r>
              <a:rPr lang="zh-CN" altLang="en-US" sz="2400" dirty="0">
                <a:solidFill>
                  <a:srgbClr val="FFFF00"/>
                </a:solidFill>
              </a:rPr>
              <a:t>最大拉力</a:t>
            </a:r>
          </a:p>
          <a:p>
            <a:endParaRPr lang="zh-CN" altLang="en-US" sz="2400" dirty="0" smtClean="0">
              <a:solidFill>
                <a:srgbClr val="FFFF00"/>
              </a:solidFill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</a:rPr>
              <a:t>基</a:t>
            </a:r>
            <a:r>
              <a:rPr lang="zh-CN" altLang="en-US" sz="2400" b="1" dirty="0">
                <a:solidFill>
                  <a:srgbClr val="FF0000"/>
                </a:solidFill>
              </a:rPr>
              <a:t>本参数：</a:t>
            </a:r>
          </a:p>
          <a:p>
            <a:r>
              <a:rPr lang="zh-CN" altLang="en-US" sz="2400" dirty="0">
                <a:solidFill>
                  <a:srgbClr val="FFFF00"/>
                </a:solidFill>
              </a:rPr>
              <a:t>产品型号：</a:t>
            </a:r>
            <a:r>
              <a:rPr lang="en-US" altLang="zh-CN" sz="2400" dirty="0">
                <a:solidFill>
                  <a:srgbClr val="FFFF00"/>
                </a:solidFill>
              </a:rPr>
              <a:t>YS- MG996</a:t>
            </a:r>
            <a:r>
              <a:rPr lang="zh-CN" altLang="en-US" sz="2400" dirty="0">
                <a:solidFill>
                  <a:srgbClr val="FFFF00"/>
                </a:solidFill>
              </a:rPr>
              <a:t>舵机模块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产</a:t>
            </a:r>
            <a:r>
              <a:rPr lang="zh-CN" altLang="en-US" sz="2400" dirty="0">
                <a:solidFill>
                  <a:srgbClr val="FFFF00"/>
                </a:solidFill>
              </a:rPr>
              <a:t>品拉力</a:t>
            </a:r>
            <a:r>
              <a:rPr lang="en-US" altLang="zh-CN" sz="2400" dirty="0">
                <a:solidFill>
                  <a:srgbClr val="FFFF00"/>
                </a:solidFill>
              </a:rPr>
              <a:t>: 9.4kg/cm(4.8V), 11kg/cm(6V)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齿</a:t>
            </a:r>
            <a:r>
              <a:rPr lang="zh-CN" altLang="en-US" sz="2400" dirty="0">
                <a:solidFill>
                  <a:srgbClr val="FFFF00"/>
                </a:solidFill>
              </a:rPr>
              <a:t>轮形式</a:t>
            </a:r>
            <a:r>
              <a:rPr lang="en-US" altLang="zh-CN" sz="2400" dirty="0">
                <a:solidFill>
                  <a:srgbClr val="FFFF00"/>
                </a:solidFill>
              </a:rPr>
              <a:t>: </a:t>
            </a:r>
            <a:r>
              <a:rPr lang="zh-CN" altLang="en-US" sz="2400" dirty="0">
                <a:solidFill>
                  <a:srgbClr val="FFFF00"/>
                </a:solidFill>
              </a:rPr>
              <a:t>金属齿轮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外</a:t>
            </a:r>
            <a:r>
              <a:rPr lang="zh-CN" altLang="en-US" sz="2400" dirty="0">
                <a:solidFill>
                  <a:srgbClr val="FFFF00"/>
                </a:solidFill>
              </a:rPr>
              <a:t>形尺寸：</a:t>
            </a:r>
            <a:r>
              <a:rPr lang="en-US" altLang="zh-CN" sz="2400" dirty="0">
                <a:solidFill>
                  <a:srgbClr val="FFFF00"/>
                </a:solidFill>
              </a:rPr>
              <a:t>40mm*20mm*43mm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</a:t>
            </a:r>
            <a:r>
              <a:rPr lang="zh-CN" altLang="en-US" sz="2400" dirty="0">
                <a:solidFill>
                  <a:srgbClr val="FFFF00"/>
                </a:solidFill>
              </a:rPr>
              <a:t>作电压：</a:t>
            </a:r>
            <a:r>
              <a:rPr lang="en-US" altLang="zh-CN" sz="2400" dirty="0">
                <a:solidFill>
                  <a:srgbClr val="FFFF00"/>
                </a:solidFill>
              </a:rPr>
              <a:t>4.8V-7.2V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</a:t>
            </a:r>
            <a:r>
              <a:rPr lang="zh-CN" altLang="en-US" sz="2400" dirty="0">
                <a:solidFill>
                  <a:srgbClr val="FFFF00"/>
                </a:solidFill>
              </a:rPr>
              <a:t>作环境：</a:t>
            </a:r>
            <a:r>
              <a:rPr lang="en-US" altLang="zh-CN" sz="2400" dirty="0">
                <a:solidFill>
                  <a:srgbClr val="FFFF00"/>
                </a:solidFill>
              </a:rPr>
              <a:t>0°C~55°C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11" y="1295400"/>
            <a:ext cx="4394489" cy="5334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90379" y="119402"/>
            <a:ext cx="2965450" cy="83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57</a:t>
            </a:r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步进电机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1300" y="1231900"/>
            <a:ext cx="51315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模块特点：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1.1.8</a:t>
            </a:r>
            <a:r>
              <a:rPr lang="en-US" altLang="zh-CN" sz="2400" dirty="0">
                <a:solidFill>
                  <a:srgbClr val="FFFF00"/>
                </a:solidFill>
              </a:rPr>
              <a:t>°</a:t>
            </a:r>
            <a:r>
              <a:rPr lang="zh-CN" altLang="en-US" sz="2400" dirty="0">
                <a:solidFill>
                  <a:srgbClr val="FFFF00"/>
                </a:solidFill>
              </a:rPr>
              <a:t>步进角度，角度更小更精密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2.</a:t>
            </a:r>
            <a:r>
              <a:rPr lang="zh-CN" altLang="en-US" sz="2400" dirty="0" smtClean="0">
                <a:solidFill>
                  <a:srgbClr val="FFFF00"/>
                </a:solidFill>
              </a:rPr>
              <a:t>力</a:t>
            </a:r>
            <a:r>
              <a:rPr lang="zh-CN" altLang="en-US" sz="2400" dirty="0">
                <a:solidFill>
                  <a:srgbClr val="FFFF00"/>
                </a:solidFill>
              </a:rPr>
              <a:t>矩比较大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3.</a:t>
            </a:r>
            <a:r>
              <a:rPr lang="zh-CN" altLang="en-US" sz="2400" dirty="0" smtClean="0">
                <a:solidFill>
                  <a:srgbClr val="FFFF00"/>
                </a:solidFill>
              </a:rPr>
              <a:t>发</a:t>
            </a:r>
            <a:r>
              <a:rPr lang="zh-CN" altLang="en-US" sz="2400" dirty="0">
                <a:solidFill>
                  <a:srgbClr val="FFFF00"/>
                </a:solidFill>
              </a:rPr>
              <a:t>热相对比较低</a:t>
            </a:r>
          </a:p>
          <a:p>
            <a:endParaRPr lang="zh-CN" altLang="en-US" sz="2400" dirty="0" smtClean="0">
              <a:solidFill>
                <a:srgbClr val="FFFF00"/>
              </a:solidFill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</a:rPr>
              <a:t>基</a:t>
            </a:r>
            <a:r>
              <a:rPr lang="zh-CN" altLang="en-US" sz="2400" b="1" dirty="0">
                <a:solidFill>
                  <a:srgbClr val="FF0000"/>
                </a:solidFill>
              </a:rPr>
              <a:t>本参数：</a:t>
            </a:r>
          </a:p>
          <a:p>
            <a:r>
              <a:rPr lang="zh-CN" altLang="en-US" sz="2400" dirty="0">
                <a:solidFill>
                  <a:srgbClr val="FFFF00"/>
                </a:solidFill>
              </a:rPr>
              <a:t>产品型号：</a:t>
            </a:r>
            <a:r>
              <a:rPr lang="en-US" altLang="zh-CN" sz="2400" dirty="0">
                <a:solidFill>
                  <a:srgbClr val="FFFF00"/>
                </a:solidFill>
              </a:rPr>
              <a:t>YS- 57BYG250B</a:t>
            </a:r>
            <a:r>
              <a:rPr lang="zh-CN" altLang="en-US" sz="2400" dirty="0">
                <a:solidFill>
                  <a:srgbClr val="FFFF00"/>
                </a:solidFill>
              </a:rPr>
              <a:t>步进电机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外</a:t>
            </a:r>
            <a:r>
              <a:rPr lang="zh-CN" altLang="en-US" sz="2400" dirty="0">
                <a:solidFill>
                  <a:srgbClr val="FFFF00"/>
                </a:solidFill>
              </a:rPr>
              <a:t>形尺寸：直径</a:t>
            </a:r>
            <a:r>
              <a:rPr lang="en-US" altLang="zh-CN" sz="2400" dirty="0">
                <a:solidFill>
                  <a:srgbClr val="FFFF00"/>
                </a:solidFill>
              </a:rPr>
              <a:t>57mm</a:t>
            </a:r>
            <a:r>
              <a:rPr lang="zh-CN" altLang="en-US" sz="2400" dirty="0">
                <a:solidFill>
                  <a:srgbClr val="FFFF00"/>
                </a:solidFill>
              </a:rPr>
              <a:t>，长度</a:t>
            </a:r>
            <a:r>
              <a:rPr lang="en-US" altLang="zh-CN" sz="2400" dirty="0">
                <a:solidFill>
                  <a:srgbClr val="FFFF00"/>
                </a:solidFill>
              </a:rPr>
              <a:t>56mm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减</a:t>
            </a:r>
            <a:r>
              <a:rPr lang="zh-CN" altLang="en-US" sz="2400" dirty="0">
                <a:solidFill>
                  <a:srgbClr val="FFFF00"/>
                </a:solidFill>
              </a:rPr>
              <a:t>速比：</a:t>
            </a:r>
            <a:r>
              <a:rPr lang="en-US" altLang="zh-CN" sz="2400" dirty="0">
                <a:solidFill>
                  <a:srgbClr val="FFFF00"/>
                </a:solidFill>
              </a:rPr>
              <a:t>1/200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</a:t>
            </a:r>
            <a:r>
              <a:rPr lang="zh-CN" altLang="en-US" sz="2400" dirty="0">
                <a:solidFill>
                  <a:srgbClr val="FFFF00"/>
                </a:solidFill>
              </a:rPr>
              <a:t>作环境：</a:t>
            </a:r>
            <a:r>
              <a:rPr lang="en-US" altLang="zh-CN" sz="2400" dirty="0">
                <a:solidFill>
                  <a:srgbClr val="FFFF00"/>
                </a:solidFill>
              </a:rPr>
              <a:t>-10~95°C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1581990"/>
            <a:ext cx="5829300" cy="52760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3504020"/>
            <a:ext cx="7518400" cy="33539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94774" y="80667"/>
            <a:ext cx="324612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直流减速电机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6246" y="1092200"/>
            <a:ext cx="744626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模块特点：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1.</a:t>
            </a:r>
            <a:r>
              <a:rPr lang="zh-CN" altLang="en-US" sz="2400" dirty="0" smtClean="0">
                <a:solidFill>
                  <a:srgbClr val="FFFF00"/>
                </a:solidFill>
              </a:rPr>
              <a:t>双</a:t>
            </a:r>
            <a:r>
              <a:rPr lang="zh-CN" altLang="en-US" sz="2400" dirty="0">
                <a:solidFill>
                  <a:srgbClr val="FFFF00"/>
                </a:solidFill>
              </a:rPr>
              <a:t>向霍尔编码器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2.</a:t>
            </a:r>
            <a:r>
              <a:rPr lang="zh-CN" altLang="en-US" sz="2400" dirty="0" smtClean="0">
                <a:solidFill>
                  <a:srgbClr val="FFFF00"/>
                </a:solidFill>
              </a:rPr>
              <a:t>耐</a:t>
            </a:r>
            <a:r>
              <a:rPr lang="zh-CN" altLang="en-US" sz="2400" dirty="0">
                <a:solidFill>
                  <a:srgbClr val="FFFF00"/>
                </a:solidFill>
              </a:rPr>
              <a:t>磨性好、寿命长、嗓音低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3.</a:t>
            </a:r>
            <a:r>
              <a:rPr lang="zh-CN" altLang="en-US" sz="2400" dirty="0" smtClean="0">
                <a:solidFill>
                  <a:srgbClr val="FFFF00"/>
                </a:solidFill>
              </a:rPr>
              <a:t>工</a:t>
            </a:r>
            <a:r>
              <a:rPr lang="zh-CN" altLang="en-US" sz="2400" dirty="0">
                <a:solidFill>
                  <a:srgbClr val="FFFF00"/>
                </a:solidFill>
              </a:rPr>
              <a:t>作电压范围宽</a:t>
            </a:r>
          </a:p>
          <a:p>
            <a:endParaRPr lang="zh-CN" altLang="en-US" sz="2400" dirty="0" smtClean="0">
              <a:solidFill>
                <a:srgbClr val="FFFF00"/>
              </a:solidFill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</a:rPr>
              <a:t>基</a:t>
            </a:r>
            <a:r>
              <a:rPr lang="zh-CN" altLang="en-US" sz="2400" b="1" dirty="0">
                <a:solidFill>
                  <a:srgbClr val="FF0000"/>
                </a:solidFill>
              </a:rPr>
              <a:t>本参数：</a:t>
            </a:r>
          </a:p>
          <a:p>
            <a:r>
              <a:rPr lang="zh-CN" altLang="en-US" sz="2400" dirty="0">
                <a:solidFill>
                  <a:srgbClr val="FFFF00"/>
                </a:solidFill>
              </a:rPr>
              <a:t>产品型号：</a:t>
            </a:r>
            <a:r>
              <a:rPr lang="en-US" altLang="zh-CN" sz="2400" dirty="0">
                <a:solidFill>
                  <a:srgbClr val="FFFF00"/>
                </a:solidFill>
              </a:rPr>
              <a:t>YS- 25GA370</a:t>
            </a:r>
            <a:r>
              <a:rPr lang="zh-CN" altLang="en-US" sz="2400" dirty="0">
                <a:solidFill>
                  <a:srgbClr val="FFFF00"/>
                </a:solidFill>
              </a:rPr>
              <a:t>直流减速电机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外</a:t>
            </a:r>
            <a:r>
              <a:rPr lang="zh-CN" altLang="en-US" sz="2400" dirty="0">
                <a:solidFill>
                  <a:srgbClr val="FFFF00"/>
                </a:solidFill>
              </a:rPr>
              <a:t>形尺寸：直径</a:t>
            </a:r>
            <a:r>
              <a:rPr lang="en-US" altLang="zh-CN" sz="2400" dirty="0">
                <a:solidFill>
                  <a:srgbClr val="FFFF00"/>
                </a:solidFill>
              </a:rPr>
              <a:t>25mm</a:t>
            </a:r>
            <a:r>
              <a:rPr lang="zh-CN" altLang="en-US" sz="2400" dirty="0">
                <a:solidFill>
                  <a:srgbClr val="FFFF00"/>
                </a:solidFill>
              </a:rPr>
              <a:t>，长度</a:t>
            </a:r>
            <a:r>
              <a:rPr lang="en-US" altLang="zh-CN" sz="2400" dirty="0">
                <a:solidFill>
                  <a:srgbClr val="FFFF00"/>
                </a:solidFill>
              </a:rPr>
              <a:t>30.8mm</a:t>
            </a:r>
            <a:r>
              <a:rPr lang="zh-CN" altLang="en-US" sz="2400" dirty="0">
                <a:solidFill>
                  <a:srgbClr val="FFFF00"/>
                </a:solidFill>
              </a:rPr>
              <a:t>，轴长</a:t>
            </a:r>
            <a:r>
              <a:rPr lang="en-US" altLang="zh-CN" sz="2400" dirty="0">
                <a:solidFill>
                  <a:srgbClr val="FFFF00"/>
                </a:solidFill>
              </a:rPr>
              <a:t>10.5mm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空</a:t>
            </a:r>
            <a:r>
              <a:rPr lang="zh-CN" altLang="en-US" sz="2400" dirty="0">
                <a:solidFill>
                  <a:srgbClr val="FFFF00"/>
                </a:solidFill>
              </a:rPr>
              <a:t>载 ：</a:t>
            </a:r>
            <a:r>
              <a:rPr lang="en-US" altLang="zh-CN" sz="2400" dirty="0">
                <a:solidFill>
                  <a:srgbClr val="FFFF00"/>
                </a:solidFill>
              </a:rPr>
              <a:t>320RPM,0.08A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</a:t>
            </a:r>
            <a:r>
              <a:rPr lang="zh-CN" altLang="en-US" sz="2400" dirty="0">
                <a:solidFill>
                  <a:srgbClr val="FFFF00"/>
                </a:solidFill>
              </a:rPr>
              <a:t>作环境：</a:t>
            </a:r>
            <a:r>
              <a:rPr lang="en-US" altLang="zh-CN" sz="2400" dirty="0">
                <a:solidFill>
                  <a:srgbClr val="FFFF00"/>
                </a:solidFill>
              </a:rPr>
              <a:t>-10~95°C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714" y="0"/>
            <a:ext cx="3633286" cy="35040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87702" y="-9526"/>
            <a:ext cx="324612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温湿度</a:t>
            </a:r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传感器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91" y="650939"/>
            <a:ext cx="5445009" cy="34230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105"/>
            <a:ext cx="5326393" cy="3423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3121703"/>
            <a:ext cx="5404480" cy="373629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0898" y="717105"/>
            <a:ext cx="2977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DS18B20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温度传感器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46991" y="57061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DHT11</a:t>
            </a:r>
            <a:r>
              <a:rPr lang="zh-CN" altLang="en-US" sz="2400" b="1" dirty="0">
                <a:solidFill>
                  <a:srgbClr val="FF0000"/>
                </a:solidFill>
              </a:rPr>
              <a:t>温湿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度传感器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79956" y="3169328"/>
            <a:ext cx="4166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高性能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AM2302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温湿度传感器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" y="723010"/>
            <a:ext cx="5366323" cy="327184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11602" y="4628485"/>
            <a:ext cx="222504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通信模块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10" y="3069027"/>
            <a:ext cx="4511990" cy="37889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99" y="3959709"/>
            <a:ext cx="4029795" cy="29050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20" y="0"/>
            <a:ext cx="5141817" cy="32599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0828" y="871410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2.4G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无线通信模块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65338" y="1016392"/>
            <a:ext cx="32435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红外线接收和发送套件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19269" y="4027019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ESP8266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WiFi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模块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73981" y="3630261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蓝牙模块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25978" y="4376731"/>
            <a:ext cx="2225040" cy="701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其他</a:t>
            </a:r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模块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/>
          <a:stretch>
            <a:fillRect/>
          </a:stretch>
        </p:blipFill>
        <p:spPr>
          <a:xfrm>
            <a:off x="0" y="839895"/>
            <a:ext cx="4051300" cy="388052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722" y="3998502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人体红外感应模块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3779464"/>
            <a:ext cx="4229100" cy="307853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63779" y="610635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继电器模块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t="17460" b="23809"/>
          <a:stretch>
            <a:fillRect/>
          </a:stretch>
        </p:blipFill>
        <p:spPr>
          <a:xfrm>
            <a:off x="4980305" y="29210"/>
            <a:ext cx="7143750" cy="37592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32373" y="142361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热敏传感器模块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3728" y="5815638"/>
            <a:ext cx="6831965" cy="9061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更多传感器模块访问：</a:t>
            </a:r>
            <a:r>
              <a:rPr lang="en-US" altLang="zh-CN" sz="2400" b="1" dirty="0" smtClean="0">
                <a:solidFill>
                  <a:srgbClr val="FF0000"/>
                </a:solidFill>
                <a:hlinkClick r:id="rId6"/>
              </a:rPr>
              <a:t>www.ing10bbs.com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了解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zh-CN" altLang="en-US" sz="2400" b="1" dirty="0">
                <a:solidFill>
                  <a:srgbClr val="FF0000"/>
                </a:solidFill>
              </a:rPr>
              <a:t>另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外我们可提供协助开发新型传感器模块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r="10705"/>
          <a:stretch>
            <a:fillRect/>
          </a:stretch>
        </p:blipFill>
        <p:spPr>
          <a:xfrm>
            <a:off x="2037737" y="0"/>
            <a:ext cx="8222072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703105"/>
            <a:ext cx="20377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接口丰富</a:t>
            </a:r>
            <a:endParaRPr lang="zh-CN" alt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081227"/>
            <a:ext cx="20377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开发方便</a:t>
            </a:r>
          </a:p>
        </p:txBody>
      </p:sp>
      <p:sp>
        <p:nvSpPr>
          <p:cNvPr id="8" name="矩形 7"/>
          <p:cNvSpPr/>
          <p:nvPr/>
        </p:nvSpPr>
        <p:spPr>
          <a:xfrm>
            <a:off x="10154263" y="694275"/>
            <a:ext cx="20377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资源众多</a:t>
            </a:r>
          </a:p>
        </p:txBody>
      </p:sp>
      <p:sp>
        <p:nvSpPr>
          <p:cNvPr id="9" name="矩形 8"/>
          <p:cNvSpPr/>
          <p:nvPr/>
        </p:nvSpPr>
        <p:spPr>
          <a:xfrm>
            <a:off x="10154263" y="3488034"/>
            <a:ext cx="20377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上手快</a:t>
            </a:r>
            <a:endParaRPr lang="en-US" altLang="zh-CN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入门简单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5471632"/>
            <a:ext cx="20377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独家电机</a:t>
            </a:r>
            <a:endParaRPr lang="en-US" altLang="zh-CN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控制接口</a:t>
            </a:r>
          </a:p>
        </p:txBody>
      </p:sp>
      <p:sp>
        <p:nvSpPr>
          <p:cNvPr id="12" name="矩形 11"/>
          <p:cNvSpPr/>
          <p:nvPr/>
        </p:nvSpPr>
        <p:spPr>
          <a:xfrm>
            <a:off x="10154263" y="5460235"/>
            <a:ext cx="20377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各种工业</a:t>
            </a:r>
            <a:endParaRPr lang="en-US" altLang="zh-CN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通信接口</a:t>
            </a:r>
          </a:p>
        </p:txBody>
      </p:sp>
      <p:sp>
        <p:nvSpPr>
          <p:cNvPr id="13" name="矩形 12"/>
          <p:cNvSpPr/>
          <p:nvPr/>
        </p:nvSpPr>
        <p:spPr>
          <a:xfrm>
            <a:off x="10154263" y="2069831"/>
            <a:ext cx="20377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精工打造</a:t>
            </a:r>
          </a:p>
        </p:txBody>
      </p:sp>
      <p:sp>
        <p:nvSpPr>
          <p:cNvPr id="14" name="矩形 13"/>
          <p:cNvSpPr/>
          <p:nvPr/>
        </p:nvSpPr>
        <p:spPr>
          <a:xfrm>
            <a:off x="0" y="3499431"/>
            <a:ext cx="20377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一对一</a:t>
            </a:r>
            <a:endParaRPr lang="en-US" altLang="zh-CN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CN" alt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技术支持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260"/>
            <a:ext cx="6835621" cy="370522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13483" y="3390900"/>
            <a:ext cx="24481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正面靓照</a:t>
            </a:r>
            <a:endParaRPr lang="zh-CN" alt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485958" y="1902460"/>
            <a:ext cx="24481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背</a:t>
            </a:r>
            <a:r>
              <a:rPr lang="zh-CN" alt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面围观</a:t>
            </a:r>
            <a:endParaRPr lang="zh-CN" alt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04" y="0"/>
            <a:ext cx="3047696" cy="7171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53" y="2581910"/>
            <a:ext cx="6466532" cy="432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8743" r="22130" b="11111"/>
          <a:stretch>
            <a:fillRect/>
          </a:stretch>
        </p:blipFill>
        <p:spPr>
          <a:xfrm>
            <a:off x="35560" y="2706677"/>
            <a:ext cx="4112895" cy="41246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10658" r="12329" b="10815"/>
          <a:stretch>
            <a:fillRect/>
          </a:stretch>
        </p:blipFill>
        <p:spPr>
          <a:xfrm>
            <a:off x="6639560" y="3343275"/>
            <a:ext cx="5358130" cy="3508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8" t="14028" r="15463" b="12083"/>
          <a:stretch>
            <a:fillRect/>
          </a:stretch>
        </p:blipFill>
        <p:spPr>
          <a:xfrm>
            <a:off x="4282440" y="144145"/>
            <a:ext cx="4098925" cy="3065145"/>
          </a:xfrm>
          <a:prstGeom prst="rect">
            <a:avLst/>
          </a:prstGeom>
        </p:spPr>
      </p:pic>
      <p:sp>
        <p:nvSpPr>
          <p:cNvPr id="8" name="爆炸形 2 7"/>
          <p:cNvSpPr/>
          <p:nvPr/>
        </p:nvSpPr>
        <p:spPr>
          <a:xfrm>
            <a:off x="332740" y="908685"/>
            <a:ext cx="3056255" cy="1645920"/>
          </a:xfrm>
          <a:prstGeom prst="irregularSeal2">
            <a:avLst/>
          </a:prstGeom>
          <a:solidFill>
            <a:srgbClr val="C2DF7B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zh-CN" altLang="en-US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网络通信</a:t>
            </a:r>
            <a:endParaRPr lang="zh-CN" altLang="en-US" sz="2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爆炸形 2 8"/>
          <p:cNvSpPr/>
          <p:nvPr/>
        </p:nvSpPr>
        <p:spPr>
          <a:xfrm>
            <a:off x="8515350" y="1818005"/>
            <a:ext cx="3303270" cy="1657350"/>
          </a:xfrm>
          <a:prstGeom prst="irregularSeal2">
            <a:avLst/>
          </a:prstGeom>
          <a:solidFill>
            <a:srgbClr val="C2DF7B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真正的万年历</a:t>
            </a:r>
            <a:endParaRPr lang="zh-CN" altLang="en-US" sz="2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爆炸形 2 9"/>
          <p:cNvSpPr/>
          <p:nvPr/>
        </p:nvSpPr>
        <p:spPr>
          <a:xfrm>
            <a:off x="8205470" y="-3175"/>
            <a:ext cx="2966720" cy="1558925"/>
          </a:xfrm>
          <a:prstGeom prst="irregularSeal2">
            <a:avLst/>
          </a:prstGeom>
          <a:solidFill>
            <a:srgbClr val="C2DF7B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zh-CN" altLang="en-US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开机界面</a:t>
            </a:r>
            <a:endParaRPr lang="zh-CN" altLang="en-US" sz="2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7" r="19907" b="8056"/>
          <a:stretch>
            <a:fillRect/>
          </a:stretch>
        </p:blipFill>
        <p:spPr>
          <a:xfrm>
            <a:off x="135890" y="1307465"/>
            <a:ext cx="4756150" cy="4210050"/>
          </a:xfrm>
          <a:prstGeom prst="rect">
            <a:avLst/>
          </a:prstGeom>
        </p:spPr>
      </p:pic>
      <p:sp>
        <p:nvSpPr>
          <p:cNvPr id="7" name="爆炸形 2 6"/>
          <p:cNvSpPr/>
          <p:nvPr/>
        </p:nvSpPr>
        <p:spPr>
          <a:xfrm>
            <a:off x="45720" y="19685"/>
            <a:ext cx="3228975" cy="1318895"/>
          </a:xfrm>
          <a:prstGeom prst="irregularSeal2">
            <a:avLst/>
          </a:prstGeom>
          <a:solidFill>
            <a:srgbClr val="C2DF7B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步</a:t>
            </a:r>
            <a:r>
              <a:rPr lang="zh-CN" altLang="en-US" sz="2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进电机驱动</a:t>
            </a:r>
            <a:endParaRPr lang="zh-CN" altLang="en-US" sz="2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22917" r="10278" b="8195"/>
          <a:stretch>
            <a:fillRect/>
          </a:stretch>
        </p:blipFill>
        <p:spPr>
          <a:xfrm>
            <a:off x="5274945" y="2987063"/>
            <a:ext cx="6791325" cy="3697582"/>
          </a:xfrm>
          <a:prstGeom prst="rect">
            <a:avLst/>
          </a:prstGeom>
        </p:spPr>
      </p:pic>
      <p:sp>
        <p:nvSpPr>
          <p:cNvPr id="11" name="爆炸形 2 10"/>
          <p:cNvSpPr/>
          <p:nvPr/>
        </p:nvSpPr>
        <p:spPr>
          <a:xfrm>
            <a:off x="7221855" y="1395730"/>
            <a:ext cx="4243705" cy="1541780"/>
          </a:xfrm>
          <a:prstGeom prst="irregularSeal2">
            <a:avLst/>
          </a:prstGeom>
          <a:solidFill>
            <a:srgbClr val="C2DF7B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zh-CN" altLang="en-US" sz="2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直流电机，带编码器</a:t>
            </a:r>
            <a:endParaRPr lang="zh-CN" altLang="en-US" sz="2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05205" y="987425"/>
            <a:ext cx="9874885" cy="5306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b="1" kern="100" dirty="0" smtClean="0"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1.</a:t>
            </a:r>
            <a:r>
              <a:rPr lang="zh-CN" altLang="en-US" b="1" kern="100" dirty="0" smtClean="0"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主控芯片</a:t>
            </a:r>
            <a:r>
              <a:rPr lang="en-US" altLang="zh-CN" b="1" kern="100" dirty="0" smtClean="0"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zh-CN" altLang="en-US" b="1" kern="100" dirty="0" smtClean="0"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：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STM32F103ZET6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，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FLASH:512K,SRAM:64K</a:t>
            </a:r>
          </a:p>
          <a:p>
            <a:pPr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2.</a:t>
            </a:r>
            <a:r>
              <a:rPr lang="zh-CN" altLang="en-US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存        储：  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外部扩展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1MB SRAM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（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IS62WV51216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）</a:t>
            </a:r>
          </a:p>
          <a:p>
            <a:pPr>
              <a:spcAft>
                <a:spcPts val="0"/>
              </a:spcAft>
            </a:pP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                         板载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EERPOM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（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AT24C02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）</a:t>
            </a:r>
          </a:p>
          <a:p>
            <a:pPr>
              <a:spcAft>
                <a:spcPts val="0"/>
              </a:spcAft>
            </a:pP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                         板载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16MB SPI FLASH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（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W25Q128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）</a:t>
            </a:r>
          </a:p>
          <a:p>
            <a:pPr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3.</a:t>
            </a:r>
            <a:r>
              <a:rPr lang="zh-CN" altLang="en-US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电机接口： 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步进电机</a:t>
            </a:r>
            <a:endParaRPr lang="en-US" altLang="zh-CN" kern="100" dirty="0" smtClean="0">
              <a:solidFill>
                <a:srgbClr val="0000FF"/>
              </a:solidFill>
              <a:effectLst/>
              <a:latin typeface="Calibri" pitchFamily="34" charset="0"/>
              <a:ea typeface="宋体" pitchFamily="2" charset="-122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kern="1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kern="100" dirty="0" smtClean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                        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舵机</a:t>
            </a:r>
            <a:endParaRPr lang="en-US" altLang="zh-CN" kern="100" dirty="0" smtClean="0">
              <a:solidFill>
                <a:srgbClr val="0000FF"/>
              </a:solidFill>
              <a:effectLst/>
              <a:latin typeface="Calibri" pitchFamily="34" charset="0"/>
              <a:ea typeface="宋体" pitchFamily="2" charset="-122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                          直流电机</a:t>
            </a:r>
          </a:p>
          <a:p>
            <a:pPr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4.</a:t>
            </a:r>
            <a:r>
              <a:rPr lang="zh-CN" altLang="en-US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板载</a:t>
            </a:r>
            <a:r>
              <a:rPr lang="en-US" altLang="zh-CN" b="1" kern="100" dirty="0" err="1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WiFi</a:t>
            </a:r>
            <a:r>
              <a:rPr lang="zh-CN" altLang="en-US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：  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ESP8266</a:t>
            </a:r>
          </a:p>
          <a:p>
            <a:pPr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5.</a:t>
            </a:r>
            <a:r>
              <a:rPr lang="zh-CN" altLang="en-US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网         络： 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全硬件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TCP/IP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协议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W5500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以太网</a:t>
            </a:r>
          </a:p>
          <a:p>
            <a:pPr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6.</a:t>
            </a:r>
            <a:r>
              <a:rPr lang="zh-CN" altLang="en-US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通信接口： 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RS-232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、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RS-485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、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CAN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、</a:t>
            </a:r>
            <a:endParaRPr lang="en-US" altLang="zh-CN" kern="100" dirty="0" smtClean="0">
              <a:solidFill>
                <a:srgbClr val="0000FF"/>
              </a:solidFill>
              <a:effectLst/>
              <a:latin typeface="Calibri" pitchFamily="34" charset="0"/>
              <a:ea typeface="宋体" pitchFamily="2" charset="-122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kern="1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kern="100" dirty="0" smtClean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                        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USB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转串口、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USB Device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、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2.4G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无线接口</a:t>
            </a:r>
          </a:p>
          <a:p>
            <a:pPr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7.</a:t>
            </a:r>
            <a:r>
              <a:rPr lang="zh-CN" altLang="en-US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板载功能： 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3*LED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灯、蜂鸣器、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2*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独立按键、</a:t>
            </a:r>
            <a:endParaRPr lang="en-US" altLang="zh-CN" kern="100" dirty="0" smtClean="0">
              <a:solidFill>
                <a:srgbClr val="0000FF"/>
              </a:solidFill>
              <a:effectLst/>
              <a:latin typeface="Calibri" pitchFamily="34" charset="0"/>
              <a:ea typeface="宋体" pitchFamily="2" charset="-122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kern="1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kern="100" dirty="0" smtClean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                        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1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路电容式按键、光敏传感器、高精度电位器</a:t>
            </a:r>
          </a:p>
          <a:p>
            <a:pPr>
              <a:spcAft>
                <a:spcPts val="0"/>
              </a:spcAft>
            </a:pPr>
            <a:r>
              <a:rPr lang="en-US" altLang="zh-CN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8.</a:t>
            </a:r>
            <a:r>
              <a:rPr lang="zh-CN" altLang="en-US" b="1" kern="100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预留接口： 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VS1053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音频接口，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DS18B20/DHT11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接口，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SD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卡接口，</a:t>
            </a:r>
            <a:endParaRPr lang="en-US" altLang="zh-CN" kern="100" dirty="0" smtClean="0">
              <a:solidFill>
                <a:srgbClr val="0000FF"/>
              </a:solidFill>
              <a:effectLst/>
              <a:latin typeface="Calibri" pitchFamily="34" charset="0"/>
              <a:ea typeface="宋体" pitchFamily="2" charset="-122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kern="1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kern="100" dirty="0" smtClean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                        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电话短信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GSM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接口，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GPS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串口接口，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OV7670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摄像头接口，</a:t>
            </a:r>
            <a:endParaRPr lang="en-US" altLang="zh-CN" kern="100" dirty="0" smtClean="0">
              <a:solidFill>
                <a:srgbClr val="0000FF"/>
              </a:solidFill>
              <a:effectLst/>
              <a:latin typeface="Calibri" pitchFamily="34" charset="0"/>
              <a:ea typeface="宋体" pitchFamily="2" charset="-122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kern="100" dirty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kern="100" dirty="0" smtClean="0">
                <a:solidFill>
                  <a:srgbClr val="0000FF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                        </a:t>
            </a:r>
            <a:r>
              <a:rPr lang="en-US" altLang="zh-CN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HS0038B</a:t>
            </a: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红外接口，液晶接口</a:t>
            </a:r>
            <a:endParaRPr lang="en-US" altLang="zh-CN" kern="100" dirty="0" smtClean="0">
              <a:solidFill>
                <a:srgbClr val="0000FF"/>
              </a:solidFill>
              <a:effectLst/>
              <a:latin typeface="Calibri" pitchFamily="34" charset="0"/>
              <a:ea typeface="宋体" pitchFamily="2" charset="-122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en-US" altLang="zh-CN" kern="100" dirty="0">
              <a:solidFill>
                <a:srgbClr val="0000FF"/>
              </a:solidFill>
              <a:latin typeface="Calibri" pitchFamily="34" charset="0"/>
              <a:ea typeface="宋体" pitchFamily="2" charset="-122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kern="100" dirty="0" smtClean="0">
                <a:solidFill>
                  <a:srgbClr val="0000FF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</a:rPr>
              <a:t>更多说明资料访问：</a:t>
            </a:r>
            <a:r>
              <a:rPr lang="en-US" altLang="zh-CN" sz="3600" b="1" kern="100" dirty="0" smtClean="0">
                <a:solidFill>
                  <a:srgbClr val="FF0000"/>
                </a:solidFill>
                <a:effectLst/>
                <a:latin typeface="Calibri" pitchFamily="34" charset="0"/>
                <a:ea typeface="宋体" pitchFamily="2" charset="-122"/>
                <a:cs typeface="Times New Roman" pitchFamily="18" charset="0"/>
                <a:hlinkClick r:id="rId3"/>
              </a:rPr>
              <a:t>www.ing10bbs.com</a:t>
            </a:r>
            <a:endParaRPr lang="zh-CN" altLang="en-US" sz="3600" b="1" kern="100" dirty="0" smtClean="0">
              <a:solidFill>
                <a:srgbClr val="FF0000"/>
              </a:solidFill>
              <a:effectLst/>
              <a:latin typeface="Calibri" pitchFamily="34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91759" y="148540"/>
            <a:ext cx="2505076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b="1" kern="1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方正姚体" panose="02010601030101010101" pitchFamily="2" charset="-122"/>
                <a:ea typeface="方正姚体" panose="02010601030101010101" pitchFamily="2" charset="-122"/>
                <a:cs typeface="Times New Roman" pitchFamily="18" charset="0"/>
              </a:rPr>
              <a:t>板载资源</a:t>
            </a:r>
            <a:endParaRPr lang="zh-CN" alt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" y="-13970"/>
            <a:ext cx="6381115" cy="68173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130" y="26670"/>
            <a:ext cx="6447790" cy="6772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14">
            <a:off x="6234982" y="2379345"/>
            <a:ext cx="5344243" cy="4368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73" y="0"/>
            <a:ext cx="4765328" cy="3327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41229" y="112645"/>
            <a:ext cx="2399665" cy="83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GSM</a:t>
            </a:r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模块</a:t>
            </a:r>
            <a:endParaRPr lang="zh-CN" alt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2100" y="1016000"/>
            <a:ext cx="631935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模块特点：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    1.</a:t>
            </a:r>
            <a:r>
              <a:rPr lang="zh-CN" altLang="en-US" sz="2400" dirty="0" smtClean="0">
                <a:solidFill>
                  <a:srgbClr val="FFFF00"/>
                </a:solidFill>
              </a:rPr>
              <a:t>接口简单（串口通信）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    2.</a:t>
            </a:r>
            <a:r>
              <a:rPr lang="zh-CN" altLang="en-US" sz="2400" dirty="0" smtClean="0">
                <a:solidFill>
                  <a:srgbClr val="FFFF00"/>
                </a:solidFill>
              </a:rPr>
              <a:t>支持</a:t>
            </a:r>
            <a:r>
              <a:rPr lang="en-US" altLang="zh-CN" sz="2400" dirty="0" smtClean="0">
                <a:solidFill>
                  <a:srgbClr val="FFFF00"/>
                </a:solidFill>
              </a:rPr>
              <a:t>DC6-24V</a:t>
            </a:r>
            <a:r>
              <a:rPr lang="zh-CN" altLang="en-US" sz="2400" dirty="0" smtClean="0">
                <a:solidFill>
                  <a:srgbClr val="FFFF00"/>
                </a:solidFill>
              </a:rPr>
              <a:t>供电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    3.</a:t>
            </a:r>
            <a:r>
              <a:rPr lang="zh-CN" altLang="en-US" sz="2400" dirty="0" smtClean="0">
                <a:solidFill>
                  <a:srgbClr val="FFFF00"/>
                </a:solidFill>
              </a:rPr>
              <a:t>可外拓信号线，在信号差的地方适应力强</a:t>
            </a:r>
            <a:endParaRPr lang="en-US" altLang="zh-CN" sz="2400" dirty="0" smtClean="0">
              <a:solidFill>
                <a:srgbClr val="FFFF00"/>
              </a:solidFill>
            </a:endParaRPr>
          </a:p>
          <a:p>
            <a:endParaRPr lang="zh-CN" altLang="en-US" sz="2400" dirty="0" smtClean="0">
              <a:solidFill>
                <a:srgbClr val="FFFF00"/>
              </a:solidFill>
            </a:endParaRPr>
          </a:p>
          <a:p>
            <a:r>
              <a:rPr lang="zh-CN" altLang="en-US" sz="2400" b="1" dirty="0">
                <a:solidFill>
                  <a:srgbClr val="FF0000"/>
                </a:solidFill>
              </a:rPr>
              <a:t>基本参数：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产品型号：</a:t>
            </a:r>
            <a:r>
              <a:rPr lang="en-US" altLang="zh-CN" sz="2400" dirty="0" smtClean="0">
                <a:solidFill>
                  <a:srgbClr val="FFFF00"/>
                </a:solidFill>
              </a:rPr>
              <a:t>YS-GSM/GPRS</a:t>
            </a:r>
            <a:r>
              <a:rPr lang="zh-CN" altLang="en-US" sz="2400" dirty="0" smtClean="0">
                <a:solidFill>
                  <a:srgbClr val="FFFF00"/>
                </a:solidFill>
              </a:rPr>
              <a:t>通信模块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频       段：</a:t>
            </a:r>
            <a:r>
              <a:rPr lang="en-US" altLang="zh-CN" sz="2400" dirty="0" smtClean="0">
                <a:solidFill>
                  <a:srgbClr val="FFFF00"/>
                </a:solidFill>
              </a:rPr>
              <a:t>900/ 1800 MHz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通信方式：串口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外形尺寸：</a:t>
            </a:r>
            <a:r>
              <a:rPr lang="en-US" altLang="zh-CN" sz="2400" dirty="0" smtClean="0">
                <a:solidFill>
                  <a:srgbClr val="FFFF00"/>
                </a:solidFill>
              </a:rPr>
              <a:t>100mm*48mm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工作电流：</a:t>
            </a:r>
            <a:r>
              <a:rPr lang="en-US" altLang="zh-CN" sz="2400" dirty="0" smtClean="0">
                <a:solidFill>
                  <a:srgbClr val="FFFF00"/>
                </a:solidFill>
              </a:rPr>
              <a:t>100Ma~220Ma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工作环境：</a:t>
            </a:r>
            <a:r>
              <a:rPr lang="en-US" altLang="zh-CN" sz="2400" dirty="0" smtClean="0">
                <a:solidFill>
                  <a:srgbClr val="FFFF00"/>
                </a:solidFill>
              </a:rPr>
              <a:t>-40°C~70°C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40" y="2757805"/>
            <a:ext cx="6115685" cy="40811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42779" y="132330"/>
            <a:ext cx="4320540" cy="838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GPS</a:t>
            </a:r>
            <a:r>
              <a:rPr lang="zh-CN" altLang="en-US" sz="4000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卫星定位模块</a:t>
            </a:r>
            <a:endParaRPr lang="zh-CN" altLang="en-US" sz="40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2100" y="1016000"/>
            <a:ext cx="757130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模块特点：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1.</a:t>
            </a:r>
            <a:r>
              <a:rPr lang="zh-CN" altLang="en-US" sz="2400" dirty="0" smtClean="0">
                <a:solidFill>
                  <a:srgbClr val="FFFF00"/>
                </a:solidFill>
              </a:rPr>
              <a:t>设计了</a:t>
            </a:r>
            <a:r>
              <a:rPr lang="en-US" altLang="zh-CN" sz="2400" dirty="0" smtClean="0">
                <a:solidFill>
                  <a:srgbClr val="FFFF00"/>
                </a:solidFill>
              </a:rPr>
              <a:t>USB</a:t>
            </a:r>
            <a:r>
              <a:rPr lang="zh-CN" altLang="en-US" sz="2400" dirty="0" smtClean="0">
                <a:solidFill>
                  <a:srgbClr val="FFFF00"/>
                </a:solidFill>
              </a:rPr>
              <a:t>接口，方便与电脑连接</a:t>
            </a:r>
            <a:endParaRPr lang="en-US" altLang="zh-CN" sz="2400" dirty="0" smtClean="0">
              <a:solidFill>
                <a:srgbClr val="FFFF00"/>
              </a:solidFill>
            </a:endParaRP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2.</a:t>
            </a:r>
            <a:r>
              <a:rPr lang="zh-CN" altLang="en-US" sz="2400" dirty="0" smtClean="0">
                <a:solidFill>
                  <a:srgbClr val="FFFF00"/>
                </a:solidFill>
              </a:rPr>
              <a:t>预留有</a:t>
            </a:r>
            <a:r>
              <a:rPr lang="en-US" altLang="zh-CN" sz="2400" dirty="0" smtClean="0">
                <a:solidFill>
                  <a:srgbClr val="FFFF00"/>
                </a:solidFill>
              </a:rPr>
              <a:t>TTL</a:t>
            </a:r>
            <a:r>
              <a:rPr lang="zh-CN" altLang="en-US" sz="2400" dirty="0" smtClean="0">
                <a:solidFill>
                  <a:srgbClr val="FFFF00"/>
                </a:solidFill>
              </a:rPr>
              <a:t>接口，方便与开发板连接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3.</a:t>
            </a:r>
            <a:r>
              <a:rPr lang="zh-CN" altLang="en-US" sz="2400" dirty="0" smtClean="0">
                <a:solidFill>
                  <a:srgbClr val="FFFF00"/>
                </a:solidFill>
              </a:rPr>
              <a:t>预留</a:t>
            </a:r>
            <a:r>
              <a:rPr lang="en-US" altLang="zh-CN" sz="2400" dirty="0">
                <a:solidFill>
                  <a:srgbClr val="FFFF00"/>
                </a:solidFill>
              </a:rPr>
              <a:t>IPEX</a:t>
            </a:r>
            <a:r>
              <a:rPr lang="zh-CN" altLang="en-US" sz="2400" dirty="0" smtClean="0">
                <a:solidFill>
                  <a:srgbClr val="FFFF00"/>
                </a:solidFill>
              </a:rPr>
              <a:t>天线接口，能使用外置天线，搜星能力更强</a:t>
            </a:r>
          </a:p>
          <a:p>
            <a:r>
              <a:rPr lang="en-US" altLang="zh-CN" sz="2400" dirty="0" smtClean="0">
                <a:solidFill>
                  <a:srgbClr val="FFFF00"/>
                </a:solidFill>
              </a:rPr>
              <a:t>4.</a:t>
            </a:r>
            <a:r>
              <a:rPr lang="zh-CN" altLang="en-US" sz="2400" dirty="0" smtClean="0">
                <a:solidFill>
                  <a:srgbClr val="FFFF00"/>
                </a:solidFill>
              </a:rPr>
              <a:t>增加</a:t>
            </a:r>
            <a:r>
              <a:rPr lang="en-US" altLang="zh-CN" sz="2400" dirty="0" smtClean="0">
                <a:solidFill>
                  <a:srgbClr val="FFFF00"/>
                </a:solidFill>
              </a:rPr>
              <a:t>EEPROM</a:t>
            </a:r>
            <a:r>
              <a:rPr lang="zh-CN" altLang="en-US" sz="2400" dirty="0" smtClean="0">
                <a:solidFill>
                  <a:srgbClr val="FFFF00"/>
                </a:solidFill>
              </a:rPr>
              <a:t>存储芯片掉电后配置自动保存		</a:t>
            </a:r>
          </a:p>
          <a:p>
            <a:endParaRPr lang="zh-CN" altLang="en-US" sz="2400" dirty="0" smtClean="0">
              <a:solidFill>
                <a:srgbClr val="FFFF00"/>
              </a:solidFill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</a:rPr>
              <a:t>基</a:t>
            </a:r>
            <a:r>
              <a:rPr lang="zh-CN" altLang="en-US" sz="2400" b="1" dirty="0">
                <a:solidFill>
                  <a:srgbClr val="FF0000"/>
                </a:solidFill>
              </a:rPr>
              <a:t>本参数：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产品型号：</a:t>
            </a:r>
            <a:r>
              <a:rPr lang="en-US" altLang="zh-CN" sz="2400" dirty="0" smtClean="0">
                <a:solidFill>
                  <a:srgbClr val="FFFF00"/>
                </a:solidFill>
              </a:rPr>
              <a:t>YS-NEO 7M GPS</a:t>
            </a:r>
            <a:r>
              <a:rPr lang="zh-CN" altLang="en-US" sz="2400" dirty="0" smtClean="0">
                <a:solidFill>
                  <a:srgbClr val="FFFF00"/>
                </a:solidFill>
              </a:rPr>
              <a:t>模块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外形尺寸：</a:t>
            </a:r>
            <a:r>
              <a:rPr lang="en-US" altLang="zh-CN" sz="2400" dirty="0" smtClean="0">
                <a:solidFill>
                  <a:srgbClr val="FFFF00"/>
                </a:solidFill>
              </a:rPr>
              <a:t>36mm*26mm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工作电压： </a:t>
            </a:r>
            <a:r>
              <a:rPr lang="en-US" altLang="zh-CN" sz="2400" dirty="0" smtClean="0">
                <a:solidFill>
                  <a:srgbClr val="FFFF00"/>
                </a:solidFill>
              </a:rPr>
              <a:t>DC5V</a:t>
            </a:r>
          </a:p>
          <a:p>
            <a:r>
              <a:rPr lang="zh-CN" altLang="en-US" sz="2400" dirty="0" smtClean="0">
                <a:solidFill>
                  <a:srgbClr val="FFFF00"/>
                </a:solidFill>
              </a:rPr>
              <a:t>工作环境：</a:t>
            </a:r>
            <a:r>
              <a:rPr lang="en-US" altLang="zh-CN" sz="2400" dirty="0" smtClean="0">
                <a:solidFill>
                  <a:srgbClr val="FFFF00"/>
                </a:solidFill>
              </a:rPr>
              <a:t>-10~75°C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073" y="0"/>
            <a:ext cx="3294757" cy="2663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7696" cy="717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切片">
  <a:themeElements>
    <a:clrScheme name="切片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片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片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</TotalTime>
  <Words>1248</Words>
  <Application>Microsoft Office PowerPoint</Application>
  <PresentationFormat>宽屏</PresentationFormat>
  <Paragraphs>151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方正姚体</vt:lpstr>
      <vt:lpstr>宋体</vt:lpstr>
      <vt:lpstr>幼圆</vt:lpstr>
      <vt:lpstr>Calibri</vt:lpstr>
      <vt:lpstr>Century Gothic</vt:lpstr>
      <vt:lpstr>Times New Roman</vt:lpstr>
      <vt:lpstr>Wingdings 3</vt:lpstr>
      <vt:lpstr>切片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datathink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杨好</dc:creator>
  <cp:lastModifiedBy>杨好</cp:lastModifiedBy>
  <cp:revision>38</cp:revision>
  <dcterms:created xsi:type="dcterms:W3CDTF">2016-05-16T09:52:00Z</dcterms:created>
  <dcterms:modified xsi:type="dcterms:W3CDTF">2016-05-17T08:30:22Z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